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41" d="100"/>
          <a:sy n="41" d="100"/>
        </p:scale>
        <p:origin x="-132" y="-6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2/1/2014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2/1/2014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3588" y="5900384"/>
            <a:ext cx="7969542" cy="7813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588" y="1825625"/>
            <a:ext cx="10220212" cy="4074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2/1/2014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9714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66" r:id="rId3"/>
    <p:sldLayoutId id="2147483668" r:id="rId4"/>
    <p:sldLayoutId id="2147483662" r:id="rId5"/>
    <p:sldLayoutId id="2147483669" r:id="rId6"/>
    <p:sldLayoutId id="2147483670" r:id="rId7"/>
    <p:sldLayoutId id="2147483663" r:id="rId8"/>
    <p:sldLayoutId id="2147483671" r:id="rId9"/>
    <p:sldLayoutId id="2147483672" r:id="rId10"/>
    <p:sldLayoutId id="2147483664" r:id="rId11"/>
    <p:sldLayoutId id="2147483673" r:id="rId12"/>
    <p:sldLayoutId id="2147483674" r:id="rId13"/>
    <p:sldLayoutId id="2147483665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6"/>
            <a:ext cx="8885530" cy="3026289"/>
          </a:xfrm>
        </p:spPr>
        <p:txBody>
          <a:bodyPr/>
          <a:lstStyle/>
          <a:p>
            <a:r>
              <a:rPr lang="en-US" b="1" dirty="0"/>
              <a:t>Energy in the form of ATP is needed for</a:t>
            </a:r>
          </a:p>
          <a:p>
            <a:pPr marL="514350" indent="-514350">
              <a:buAutoNum type="alphaLcPeriod"/>
            </a:pPr>
            <a:r>
              <a:rPr lang="en-US" dirty="0" smtClean="0">
                <a:solidFill>
                  <a:srgbClr val="CCFF33"/>
                </a:solidFill>
              </a:rPr>
              <a:t>Homeostasis, Moving </a:t>
            </a:r>
            <a:r>
              <a:rPr lang="en-US" dirty="0">
                <a:solidFill>
                  <a:srgbClr val="CCFF33"/>
                </a:solidFill>
              </a:rPr>
              <a:t>molecules in your </a:t>
            </a:r>
            <a:r>
              <a:rPr lang="en-US" dirty="0" smtClean="0">
                <a:solidFill>
                  <a:srgbClr val="CCFF33"/>
                </a:solidFill>
              </a:rPr>
              <a:t>kidneys, Repairing </a:t>
            </a:r>
            <a:r>
              <a:rPr lang="en-US" dirty="0">
                <a:solidFill>
                  <a:srgbClr val="CCFF33"/>
                </a:solidFill>
              </a:rPr>
              <a:t>cells</a:t>
            </a:r>
          </a:p>
          <a:p>
            <a:pPr marL="514350" indent="-514350"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All </a:t>
            </a:r>
            <a:r>
              <a:rPr lang="en-US" b="1" dirty="0" smtClean="0">
                <a:solidFill>
                  <a:srgbClr val="CCFF33"/>
                </a:solidFill>
              </a:rPr>
              <a:t>are </a:t>
            </a:r>
            <a:r>
              <a:rPr lang="en-US" b="1" dirty="0">
                <a:solidFill>
                  <a:srgbClr val="CCFF33"/>
                </a:solidFill>
              </a:rPr>
              <a:t>correct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In the ETC, the final electron acceptor is</a:t>
            </a:r>
          </a:p>
          <a:p>
            <a:pPr marL="514350" indent="-514350">
              <a:buAutoNum type="alphaLcPeriod"/>
            </a:pPr>
            <a:r>
              <a:rPr lang="en-US" dirty="0" smtClean="0"/>
              <a:t>Water</a:t>
            </a:r>
          </a:p>
          <a:p>
            <a:pPr marL="514350" indent="-514350">
              <a:buAutoNum type="alphaLcPeriod"/>
            </a:pPr>
            <a:r>
              <a:rPr lang="en-US" dirty="0" smtClean="0"/>
              <a:t>ATP</a:t>
            </a:r>
          </a:p>
          <a:p>
            <a:pPr marL="514350" indent="-514350">
              <a:buAutoNum type="alphaLcPeriod"/>
            </a:pPr>
            <a:r>
              <a:rPr lang="en-US" dirty="0" smtClean="0"/>
              <a:t>Oxygen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/>
              <a:t>In the ETC, the final electron acceptor is</a:t>
            </a:r>
          </a:p>
          <a:p>
            <a:pPr marL="514350" indent="-514350">
              <a:buAutoNum type="alphaLcPeriod"/>
            </a:pPr>
            <a:r>
              <a:rPr lang="en-US" sz="3600" dirty="0" smtClean="0"/>
              <a:t>.</a:t>
            </a:r>
            <a:endParaRPr lang="en-US" sz="3600" dirty="0"/>
          </a:p>
          <a:p>
            <a:pPr marL="514350" indent="-514350">
              <a:buAutoNum type="alphaLcPeriod"/>
            </a:pPr>
            <a:r>
              <a:rPr lang="en-US" sz="3600" dirty="0" smtClean="0"/>
              <a:t>.</a:t>
            </a:r>
            <a:endParaRPr lang="en-US" sz="3600" dirty="0"/>
          </a:p>
          <a:p>
            <a:pPr marL="514350" indent="-514350">
              <a:buAutoNum type="alphaLcPeriod"/>
            </a:pPr>
            <a:r>
              <a:rPr lang="en-US" sz="3600" b="1" dirty="0">
                <a:solidFill>
                  <a:srgbClr val="CCFF33"/>
                </a:solidFill>
              </a:rPr>
              <a:t>Oxygen </a:t>
            </a:r>
            <a:endParaRPr lang="en-US" sz="3600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 energy-trapping </a:t>
            </a:r>
            <a:r>
              <a:rPr lang="en-US" b="1" u="sng" dirty="0" smtClean="0">
                <a:solidFill>
                  <a:srgbClr val="CCFF33"/>
                </a:solidFill>
              </a:rPr>
              <a:t>molecule</a:t>
            </a:r>
            <a:r>
              <a:rPr lang="en-US" dirty="0" smtClean="0"/>
              <a:t> in plants is</a:t>
            </a:r>
          </a:p>
          <a:p>
            <a:pPr marL="514350" indent="-514350">
              <a:buAutoNum type="alphaLcPeriod"/>
            </a:pPr>
            <a:r>
              <a:rPr lang="en-US" dirty="0" smtClean="0"/>
              <a:t>Chloroplast</a:t>
            </a:r>
          </a:p>
          <a:p>
            <a:pPr marL="514350" indent="-514350">
              <a:buAutoNum type="alphaLcPeriod"/>
            </a:pPr>
            <a:r>
              <a:rPr lang="en-US" dirty="0" smtClean="0"/>
              <a:t>Mitochondria</a:t>
            </a:r>
          </a:p>
          <a:p>
            <a:pPr marL="514350" indent="-514350">
              <a:buAutoNum type="alphaLcPeriod"/>
            </a:pPr>
            <a:r>
              <a:rPr lang="en-US" dirty="0" smtClean="0"/>
              <a:t>chlorophyll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/>
              <a:t>The energy-trapping </a:t>
            </a:r>
            <a:r>
              <a:rPr lang="en-US" sz="3600" b="1" u="sng" dirty="0">
                <a:solidFill>
                  <a:srgbClr val="CCFF33"/>
                </a:solidFill>
              </a:rPr>
              <a:t>molecule</a:t>
            </a:r>
            <a:r>
              <a:rPr lang="en-US" sz="3600" dirty="0"/>
              <a:t> in plants is</a:t>
            </a:r>
          </a:p>
          <a:p>
            <a:pPr marL="514350" indent="-514350">
              <a:buAutoNum type="alphaLcPeriod"/>
            </a:pPr>
            <a:r>
              <a:rPr lang="en-US" sz="3600" dirty="0" smtClean="0"/>
              <a:t>.</a:t>
            </a:r>
            <a:endParaRPr lang="en-US" sz="3600" dirty="0"/>
          </a:p>
          <a:p>
            <a:pPr marL="514350" indent="-514350">
              <a:buAutoNum type="alphaLcPeriod"/>
            </a:pPr>
            <a:r>
              <a:rPr lang="en-US" sz="3600" dirty="0" smtClean="0"/>
              <a:t>.</a:t>
            </a:r>
            <a:endParaRPr lang="en-US" sz="3600" dirty="0"/>
          </a:p>
          <a:p>
            <a:pPr marL="514350" indent="-514350">
              <a:buAutoNum type="alphaLcPeriod"/>
            </a:pPr>
            <a:r>
              <a:rPr lang="en-US" sz="3600" b="1" dirty="0">
                <a:solidFill>
                  <a:srgbClr val="CCFF33"/>
                </a:solidFill>
              </a:rPr>
              <a:t>chlorophyll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energy-trapping </a:t>
            </a:r>
            <a:r>
              <a:rPr lang="en-US" b="1" u="sng" dirty="0" smtClean="0">
                <a:solidFill>
                  <a:srgbClr val="CCFF33"/>
                </a:solidFill>
              </a:rPr>
              <a:t>pigment </a:t>
            </a:r>
            <a:r>
              <a:rPr lang="en-US" dirty="0" smtClean="0"/>
              <a:t>in </a:t>
            </a:r>
            <a:r>
              <a:rPr lang="en-US" dirty="0"/>
              <a:t>plants is</a:t>
            </a:r>
          </a:p>
          <a:p>
            <a:pPr marL="514350" indent="-514350">
              <a:buAutoNum type="alphaLcPeriod"/>
            </a:pPr>
            <a:r>
              <a:rPr lang="en-US" dirty="0"/>
              <a:t>Chloroplast</a:t>
            </a:r>
          </a:p>
          <a:p>
            <a:pPr marL="514350" indent="-514350">
              <a:buAutoNum type="alphaLcPeriod"/>
            </a:pPr>
            <a:r>
              <a:rPr lang="en-US" dirty="0"/>
              <a:t>Mitochondria</a:t>
            </a:r>
          </a:p>
          <a:p>
            <a:pPr marL="514350" indent="-514350">
              <a:buAutoNum type="alphaLcPeriod"/>
            </a:pPr>
            <a:r>
              <a:rPr lang="en-US" dirty="0"/>
              <a:t>chlorophyll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  <p:sp>
        <p:nvSpPr>
          <p:cNvPr id="2" name="Rectangle 1"/>
          <p:cNvSpPr/>
          <p:nvPr/>
        </p:nvSpPr>
        <p:spPr>
          <a:xfrm>
            <a:off x="2203938" y="1187605"/>
            <a:ext cx="907366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/>
              <a:t>The energy-trapping </a:t>
            </a:r>
            <a:r>
              <a:rPr lang="en-US" sz="3600" b="1" u="sng" dirty="0">
                <a:solidFill>
                  <a:srgbClr val="CCFF33"/>
                </a:solidFill>
              </a:rPr>
              <a:t>pigment </a:t>
            </a:r>
            <a:r>
              <a:rPr lang="en-US" sz="3600" dirty="0"/>
              <a:t>in plants is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dirty="0" smtClean="0"/>
              <a:t>.</a:t>
            </a:r>
            <a:endParaRPr lang="en-US" sz="3600" dirty="0"/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dirty="0" smtClean="0"/>
              <a:t>.</a:t>
            </a:r>
            <a:endParaRPr lang="en-US" sz="3600" dirty="0"/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rgbClr val="CCFF33"/>
                </a:solidFill>
              </a:rPr>
              <a:t>chlorophyll</a:t>
            </a:r>
            <a:endParaRPr lang="en-US" sz="3600" b="1" dirty="0">
              <a:solidFill>
                <a:srgbClr val="CCFF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is the formula for photosynthesis?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3600" dirty="0"/>
              <a:t>What is the formula for photosynthesis</a:t>
            </a:r>
            <a:r>
              <a:rPr lang="en-US" sz="3600" dirty="0" smtClean="0"/>
              <a:t>?</a:t>
            </a:r>
          </a:p>
          <a:p>
            <a:pPr algn="ctr"/>
            <a:endParaRPr lang="en-US" sz="3600" dirty="0" smtClean="0"/>
          </a:p>
          <a:p>
            <a:pPr algn="ctr"/>
            <a:r>
              <a:rPr lang="en-US" sz="3600" b="1" dirty="0">
                <a:solidFill>
                  <a:srgbClr val="CCFF33"/>
                </a:solidFill>
              </a:rPr>
              <a:t>6CO</a:t>
            </a:r>
            <a:r>
              <a:rPr lang="en-US" sz="3600" b="1" baseline="-25000" dirty="0">
                <a:solidFill>
                  <a:srgbClr val="CCFF33"/>
                </a:solidFill>
              </a:rPr>
              <a:t>2</a:t>
            </a:r>
            <a:r>
              <a:rPr lang="en-US" sz="3600" b="1" dirty="0">
                <a:solidFill>
                  <a:srgbClr val="CCFF33"/>
                </a:solidFill>
              </a:rPr>
              <a:t> + 6H</a:t>
            </a:r>
            <a:r>
              <a:rPr lang="en-US" sz="3600" b="1" baseline="-25000" dirty="0">
                <a:solidFill>
                  <a:srgbClr val="CCFF33"/>
                </a:solidFill>
              </a:rPr>
              <a:t>2</a:t>
            </a:r>
            <a:r>
              <a:rPr lang="en-US" sz="3600" b="1" dirty="0">
                <a:solidFill>
                  <a:srgbClr val="CCFF33"/>
                </a:solidFill>
              </a:rPr>
              <a:t>O </a:t>
            </a:r>
            <a:r>
              <a:rPr lang="en-US" sz="3600" b="1" dirty="0" smtClean="0">
                <a:solidFill>
                  <a:srgbClr val="CCFF33"/>
                </a:solidFill>
                <a:sym typeface="Wingdings" panose="05000000000000000000" pitchFamily="2" charset="2"/>
              </a:rPr>
              <a:t></a:t>
            </a:r>
            <a:r>
              <a:rPr lang="en-US" sz="3600" b="1" dirty="0" smtClean="0">
                <a:solidFill>
                  <a:srgbClr val="CCFF33"/>
                </a:solidFill>
              </a:rPr>
              <a:t> </a:t>
            </a:r>
            <a:r>
              <a:rPr lang="en-US" sz="3600" b="1" dirty="0">
                <a:solidFill>
                  <a:srgbClr val="CCFF33"/>
                </a:solidFill>
              </a:rPr>
              <a:t>C</a:t>
            </a:r>
            <a:r>
              <a:rPr lang="en-US" sz="3600" b="1" baseline="-25000" dirty="0">
                <a:solidFill>
                  <a:srgbClr val="CCFF33"/>
                </a:solidFill>
              </a:rPr>
              <a:t>6</a:t>
            </a:r>
            <a:r>
              <a:rPr lang="en-US" sz="3600" b="1" dirty="0">
                <a:solidFill>
                  <a:srgbClr val="CCFF33"/>
                </a:solidFill>
              </a:rPr>
              <a:t>H</a:t>
            </a:r>
            <a:r>
              <a:rPr lang="en-US" sz="3600" b="1" baseline="-25000" dirty="0">
                <a:solidFill>
                  <a:srgbClr val="CCFF33"/>
                </a:solidFill>
              </a:rPr>
              <a:t>12</a:t>
            </a:r>
            <a:r>
              <a:rPr lang="en-US" sz="3600" b="1" dirty="0">
                <a:solidFill>
                  <a:srgbClr val="CCFF33"/>
                </a:solidFill>
              </a:rPr>
              <a:t>O</a:t>
            </a:r>
            <a:r>
              <a:rPr lang="en-US" sz="3600" b="1" baseline="-25000" dirty="0">
                <a:solidFill>
                  <a:srgbClr val="CCFF33"/>
                </a:solidFill>
              </a:rPr>
              <a:t>6</a:t>
            </a:r>
            <a:r>
              <a:rPr lang="en-US" sz="3600" b="1" dirty="0">
                <a:solidFill>
                  <a:srgbClr val="CCFF33"/>
                </a:solidFill>
              </a:rPr>
              <a:t> + 6O</a:t>
            </a:r>
            <a:r>
              <a:rPr lang="en-US" sz="3600" b="1" baseline="-25000" dirty="0">
                <a:solidFill>
                  <a:srgbClr val="CCFF33"/>
                </a:solidFill>
              </a:rPr>
              <a:t>2</a:t>
            </a:r>
          </a:p>
          <a:p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During photosynthesis, sunlight is captured in the ______ during the light reaction.</a:t>
            </a:r>
          </a:p>
          <a:p>
            <a:pPr marL="514350" indent="-514350">
              <a:buAutoNum type="alphaLcPeriod"/>
            </a:pPr>
            <a:r>
              <a:rPr lang="en-US" dirty="0" smtClean="0"/>
              <a:t>Thylakoid membranes</a:t>
            </a:r>
          </a:p>
          <a:p>
            <a:pPr marL="514350" indent="-514350">
              <a:buAutoNum type="alphaLcPeriod"/>
            </a:pPr>
            <a:r>
              <a:rPr lang="en-US" dirty="0" smtClean="0"/>
              <a:t>Stroma</a:t>
            </a:r>
          </a:p>
          <a:p>
            <a:pPr marL="514350" indent="-514350">
              <a:buAutoNum type="alphaLcPeriod"/>
            </a:pPr>
            <a:r>
              <a:rPr lang="en-US" dirty="0" smtClean="0"/>
              <a:t>mitochondria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9857952" cy="2001892"/>
          </a:xfrm>
        </p:spPr>
        <p:txBody>
          <a:bodyPr/>
          <a:lstStyle/>
          <a:p>
            <a:r>
              <a:rPr lang="en-US" sz="3600" dirty="0"/>
              <a:t>During </a:t>
            </a:r>
            <a:r>
              <a:rPr lang="en-US" sz="3600" dirty="0" smtClean="0"/>
              <a:t>photosynthesis</a:t>
            </a:r>
            <a:r>
              <a:rPr lang="en-US" sz="3600" dirty="0"/>
              <a:t>, sunlight is captured in the ______ during the light reaction.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rgbClr val="CCFF33"/>
                </a:solidFill>
              </a:rPr>
              <a:t>Thylakoid </a:t>
            </a:r>
            <a:r>
              <a:rPr lang="en-US" sz="3600" b="1" dirty="0">
                <a:solidFill>
                  <a:srgbClr val="CCFF33"/>
                </a:solidFill>
              </a:rPr>
              <a:t>membranes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When ADP gains a phosphate, _______ occurs</a:t>
            </a:r>
          </a:p>
          <a:p>
            <a:pPr marL="514350" indent="-514350">
              <a:buAutoNum type="alphaLcPeriod"/>
            </a:pPr>
            <a:r>
              <a:rPr lang="en-US" dirty="0"/>
              <a:t>Cells release energy as ATP</a:t>
            </a:r>
          </a:p>
          <a:p>
            <a:pPr marL="514350" indent="-514350">
              <a:buAutoNum type="alphaLcPeriod"/>
            </a:pPr>
            <a:r>
              <a:rPr lang="en-US" dirty="0"/>
              <a:t>Cells store energy as ATP</a:t>
            </a:r>
          </a:p>
          <a:p>
            <a:pPr marL="514350" indent="-514350">
              <a:buAutoNum type="alphaLcPeriod"/>
            </a:pPr>
            <a:r>
              <a:rPr lang="en-US" dirty="0"/>
              <a:t>Glucose and oxygen is formed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When ADP gains a phosphate, _______ occurs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dirty="0"/>
              <a:t>Cells release energy as ATP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Cells store energy as ATP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dirty="0"/>
              <a:t>Glucose and oxygen is formed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Glucose is split into pyruvic acid in the anaerobic process of </a:t>
            </a:r>
          </a:p>
          <a:p>
            <a:pPr marL="514350" indent="-514350">
              <a:buAutoNum type="alphaLcPeriod"/>
            </a:pPr>
            <a:r>
              <a:rPr lang="en-US" dirty="0" smtClean="0"/>
              <a:t>Fermentation</a:t>
            </a:r>
          </a:p>
          <a:p>
            <a:pPr marL="514350" indent="-514350">
              <a:buAutoNum type="alphaLcPeriod"/>
            </a:pPr>
            <a:r>
              <a:rPr lang="en-US" dirty="0" smtClean="0"/>
              <a:t>Glycolysis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/>
              <a:t>Glucose is split into pyruvic acid in the anaerobic process of 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dirty="0" smtClean="0"/>
              <a:t>.</a:t>
            </a:r>
            <a:endParaRPr lang="en-US" sz="3600" dirty="0"/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rgbClr val="CCFF33"/>
                </a:solidFill>
              </a:rPr>
              <a:t>Glycolysis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rgbClr val="CCFF33"/>
                </a:solidFill>
              </a:rPr>
              <a:t>Fermentation is why pyruvic acid is split up</a:t>
            </a:r>
            <a:endParaRPr lang="en-US" sz="3600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94338" y="773723"/>
            <a:ext cx="10034953" cy="490024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 smtClean="0"/>
              <a:t>The passing </a:t>
            </a:r>
            <a:r>
              <a:rPr lang="en-US" sz="3600" dirty="0"/>
              <a:t>of electrons along a series of molecules, releasing energy as they </a:t>
            </a:r>
            <a:r>
              <a:rPr lang="en-US" sz="3600" dirty="0" smtClean="0"/>
              <a:t>go occurs in the process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dirty="0" smtClean="0"/>
              <a:t>Electron Transport Chain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dirty="0" smtClean="0"/>
              <a:t>Calvin Cycle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dirty="0" smtClean="0"/>
              <a:t>Citric acid Cycle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/>
              <a:t>The passing of electrons along a series of molecules, releasing energy as they go occurs in the process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rgbClr val="CCFF33"/>
                </a:solidFill>
              </a:rPr>
              <a:t>Electron Transport Chain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dirty="0"/>
              <a:t>Autotrophs use energy from sunlight in the process of ____ to convert energy from the sun  into chemical energy  in the form of glucose and carbohydrates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Photosynthesis _____________ glucose</a:t>
            </a:r>
          </a:p>
          <a:p>
            <a:pPr marL="514350" indent="-514350">
              <a:buAutoNum type="alphaLcPeriod"/>
            </a:pPr>
            <a:r>
              <a:rPr lang="en-US" dirty="0" smtClean="0"/>
              <a:t>Breaks down</a:t>
            </a:r>
          </a:p>
          <a:p>
            <a:pPr marL="514350" indent="-514350">
              <a:buAutoNum type="alphaLcPeriod"/>
            </a:pPr>
            <a:r>
              <a:rPr lang="en-US" dirty="0" smtClean="0"/>
              <a:t>Produces</a:t>
            </a:r>
          </a:p>
          <a:p>
            <a:pPr marL="514350" indent="-514350">
              <a:buAutoNum type="alphaLcPeriod"/>
            </a:pPr>
            <a:r>
              <a:rPr lang="en-US" dirty="0" smtClean="0"/>
              <a:t>Has nothing to do with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9998629" cy="200189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600" dirty="0"/>
              <a:t>Autotrophs use energy from sunlight in the process of </a:t>
            </a:r>
            <a:r>
              <a:rPr lang="en-US" sz="3600" dirty="0" smtClean="0"/>
              <a:t>____ to convert energy </a:t>
            </a:r>
            <a:r>
              <a:rPr lang="en-US" sz="3600" dirty="0"/>
              <a:t>from the sun </a:t>
            </a:r>
            <a:r>
              <a:rPr lang="en-US" sz="3600" dirty="0" smtClean="0"/>
              <a:t> into chemical energy  in the form of glucose </a:t>
            </a:r>
            <a:r>
              <a:rPr lang="en-US" sz="3600" dirty="0"/>
              <a:t>and </a:t>
            </a:r>
            <a:r>
              <a:rPr lang="en-US" sz="3600" dirty="0" smtClean="0"/>
              <a:t>carbohydrates</a:t>
            </a:r>
          </a:p>
          <a:p>
            <a:pPr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CCFF33"/>
                </a:solidFill>
              </a:rPr>
              <a:t>Photosynthesis</a:t>
            </a:r>
            <a:endParaRPr lang="en-US" sz="3600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 splitting of water during photosynthesis is called________</a:t>
            </a:r>
          </a:p>
          <a:p>
            <a:pPr marL="514350" indent="-514350">
              <a:buAutoNum type="alphaLcPeriod"/>
            </a:pPr>
            <a:r>
              <a:rPr lang="en-US" dirty="0" smtClean="0"/>
              <a:t>Hydrolysis</a:t>
            </a:r>
          </a:p>
          <a:p>
            <a:pPr marL="514350" indent="-514350">
              <a:buAutoNum type="alphaLcPeriod"/>
            </a:pPr>
            <a:r>
              <a:rPr lang="en-US" dirty="0" smtClean="0"/>
              <a:t>photolysis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/>
              <a:t>The splitting of water during photosynthesis is called________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dirty="0" smtClean="0"/>
              <a:t>.</a:t>
            </a:r>
            <a:endParaRPr lang="en-US" sz="3600" dirty="0"/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rgbClr val="CCFF33"/>
                </a:solidFill>
              </a:rPr>
              <a:t>photolysis</a:t>
            </a:r>
            <a:endParaRPr lang="en-US" sz="3600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Anaerobic</a:t>
            </a:r>
          </a:p>
          <a:p>
            <a:pPr marL="514350" indent="-514350">
              <a:buAutoNum type="alphaLcPeriod"/>
            </a:pPr>
            <a:r>
              <a:rPr lang="en-US" dirty="0" smtClean="0"/>
              <a:t>Is a process that occurs in the presence of oxygen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Is a process that occurs </a:t>
            </a:r>
            <a:r>
              <a:rPr lang="en-US" dirty="0" smtClean="0"/>
              <a:t>without oxygen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endParaRPr lang="en-US" dirty="0"/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Anaerobic</a:t>
            </a:r>
          </a:p>
          <a:p>
            <a:pPr marL="514350" indent="-514350">
              <a:buAutoNum type="alphaLcPeriod"/>
            </a:pPr>
            <a:r>
              <a:rPr lang="en-US" dirty="0" smtClean="0"/>
              <a:t>.</a:t>
            </a:r>
            <a:endParaRPr lang="en-US" dirty="0"/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Is a process that occurs without oxygen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During heavy exercise muscles burn because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muscle cells have run out of oxygen and energy from fermentation is occurring</a:t>
            </a:r>
          </a:p>
          <a:p>
            <a:pPr marL="514350" indent="-514350">
              <a:buAutoNum type="alphaLcPeriod"/>
            </a:pPr>
            <a:r>
              <a:rPr lang="en-US" dirty="0" smtClean="0"/>
              <a:t>Lactic acid is hitting the muscles</a:t>
            </a:r>
          </a:p>
          <a:p>
            <a:pPr marL="514350" indent="-514350">
              <a:buAutoNum type="alphaLcPeriod"/>
            </a:pPr>
            <a:r>
              <a:rPr lang="en-US" dirty="0" smtClean="0"/>
              <a:t>Both of these are correct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 Exercise cause muscles to burn </a:t>
            </a:r>
            <a:r>
              <a:rPr lang="en-US" dirty="0"/>
              <a:t>because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dirty="0" smtClean="0"/>
              <a:t>They run </a:t>
            </a:r>
            <a:r>
              <a:rPr lang="en-US" dirty="0"/>
              <a:t>out of oxygen </a:t>
            </a:r>
            <a:r>
              <a:rPr lang="en-US" dirty="0" smtClean="0"/>
              <a:t>and fermentation producing Lactic </a:t>
            </a:r>
            <a:r>
              <a:rPr lang="en-US" dirty="0"/>
              <a:t>acid is hitting the muscles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Both of these are correct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If ATP were to cease; ____________would occur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dirty="0"/>
              <a:t>If ATP were to cease; ____________would </a:t>
            </a:r>
            <a:r>
              <a:rPr lang="en-US" dirty="0" smtClean="0"/>
              <a:t>occur</a:t>
            </a:r>
          </a:p>
          <a:p>
            <a:pPr algn="ctr">
              <a:lnSpc>
                <a:spcPct val="150000"/>
              </a:lnSpc>
            </a:pPr>
            <a:r>
              <a:rPr lang="en-US" b="1" dirty="0" smtClean="0">
                <a:solidFill>
                  <a:srgbClr val="CCFF33"/>
                </a:solidFill>
              </a:rPr>
              <a:t>All living things would die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/>
              <a:t>Photosynthesis _____________ glucose</a:t>
            </a:r>
          </a:p>
          <a:p>
            <a:pPr marL="514350" indent="-514350">
              <a:buAutoNum type="alphaLcPeriod"/>
            </a:pPr>
            <a:r>
              <a:rPr lang="en-US" sz="3600" dirty="0" smtClean="0"/>
              <a:t>.</a:t>
            </a:r>
            <a:endParaRPr lang="en-US" sz="3600" dirty="0"/>
          </a:p>
          <a:p>
            <a:pPr marL="514350" indent="-514350">
              <a:buAutoNum type="alphaLcPeriod"/>
            </a:pPr>
            <a:r>
              <a:rPr lang="en-US" sz="3600" b="1" dirty="0">
                <a:solidFill>
                  <a:srgbClr val="CCFF33"/>
                </a:solidFill>
              </a:rPr>
              <a:t>Produces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1"/>
            <a:ext cx="9389029" cy="398584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Which of the following is true about Photosynthesis?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dirty="0"/>
              <a:t>It produces more ATP than respiration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dirty="0"/>
              <a:t>It breaks down glucose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dirty="0"/>
              <a:t>It occurs in all living cells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dirty="0"/>
              <a:t>It occurs in the </a:t>
            </a:r>
            <a:r>
              <a:rPr lang="en-US" dirty="0" smtClean="0"/>
              <a:t>chloroplast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10022075" cy="2001892"/>
          </a:xfrm>
        </p:spPr>
        <p:txBody>
          <a:bodyPr/>
          <a:lstStyle/>
          <a:p>
            <a:r>
              <a:rPr lang="en-US" dirty="0"/>
              <a:t>Which of the following is </a:t>
            </a:r>
            <a:r>
              <a:rPr lang="en-US" dirty="0" smtClean="0"/>
              <a:t>true </a:t>
            </a:r>
            <a:r>
              <a:rPr lang="en-US" dirty="0"/>
              <a:t>about </a:t>
            </a:r>
            <a:r>
              <a:rPr lang="en-US" dirty="0" smtClean="0"/>
              <a:t>Photosynthesis?</a:t>
            </a:r>
            <a:endParaRPr lang="en-US" dirty="0"/>
          </a:p>
          <a:p>
            <a:pPr marL="514350" indent="-514350">
              <a:buAutoNum type="alphaLcPeriod"/>
            </a:pPr>
            <a:r>
              <a:rPr lang="en-US" dirty="0"/>
              <a:t>It produces more ATP than </a:t>
            </a:r>
            <a:r>
              <a:rPr lang="en-US" dirty="0" smtClean="0"/>
              <a:t>respiration</a:t>
            </a:r>
            <a:endParaRPr lang="en-US" dirty="0"/>
          </a:p>
          <a:p>
            <a:pPr marL="514350" indent="-514350">
              <a:buAutoNum type="alphaLcPeriod"/>
            </a:pPr>
            <a:r>
              <a:rPr lang="en-US" dirty="0"/>
              <a:t>It breaks down glucose</a:t>
            </a:r>
          </a:p>
          <a:p>
            <a:pPr marL="514350" indent="-514350">
              <a:buAutoNum type="alphaLcPeriod"/>
            </a:pPr>
            <a:r>
              <a:rPr lang="en-US" dirty="0"/>
              <a:t>It occurs in all living cells</a:t>
            </a:r>
          </a:p>
          <a:p>
            <a:pPr marL="514350" indent="-514350">
              <a:buAutoNum type="alphaLcPeriod"/>
            </a:pPr>
            <a:r>
              <a:rPr lang="en-US" dirty="0">
                <a:solidFill>
                  <a:srgbClr val="CCFF33"/>
                </a:solidFill>
              </a:rPr>
              <a:t>It occurs in the </a:t>
            </a:r>
            <a:r>
              <a:rPr lang="en-US" dirty="0" smtClean="0">
                <a:solidFill>
                  <a:srgbClr val="CCFF33"/>
                </a:solidFill>
              </a:rPr>
              <a:t>chloroplast-</a:t>
            </a:r>
            <a:endParaRPr lang="en-US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is the formula of respiration?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4000" b="1" dirty="0">
                <a:solidFill>
                  <a:srgbClr val="CCFF33"/>
                </a:solidFill>
              </a:rPr>
              <a:t>C</a:t>
            </a:r>
            <a:r>
              <a:rPr lang="en-US" sz="4000" b="1" baseline="-25000" dirty="0">
                <a:solidFill>
                  <a:srgbClr val="CCFF33"/>
                </a:solidFill>
              </a:rPr>
              <a:t>6</a:t>
            </a:r>
            <a:r>
              <a:rPr lang="en-US" sz="4000" b="1" dirty="0">
                <a:solidFill>
                  <a:srgbClr val="CCFF33"/>
                </a:solidFill>
              </a:rPr>
              <a:t>H</a:t>
            </a:r>
            <a:r>
              <a:rPr lang="en-US" sz="4000" b="1" baseline="-25000" dirty="0">
                <a:solidFill>
                  <a:srgbClr val="CCFF33"/>
                </a:solidFill>
              </a:rPr>
              <a:t>12</a:t>
            </a:r>
            <a:r>
              <a:rPr lang="en-US" sz="4000" b="1" dirty="0">
                <a:solidFill>
                  <a:srgbClr val="CCFF33"/>
                </a:solidFill>
              </a:rPr>
              <a:t>O</a:t>
            </a:r>
            <a:r>
              <a:rPr lang="en-US" sz="4000" b="1" baseline="-25000" dirty="0">
                <a:solidFill>
                  <a:srgbClr val="CCFF33"/>
                </a:solidFill>
              </a:rPr>
              <a:t>6</a:t>
            </a:r>
            <a:r>
              <a:rPr lang="en-US" sz="4000" b="1" dirty="0">
                <a:solidFill>
                  <a:srgbClr val="CCFF33"/>
                </a:solidFill>
              </a:rPr>
              <a:t> + </a:t>
            </a:r>
            <a:r>
              <a:rPr lang="en-US" sz="4000" b="1" dirty="0" smtClean="0">
                <a:solidFill>
                  <a:srgbClr val="CCFF33"/>
                </a:solidFill>
              </a:rPr>
              <a:t>6O</a:t>
            </a:r>
            <a:r>
              <a:rPr lang="en-US" sz="4000" b="1" baseline="-25000" dirty="0" smtClean="0">
                <a:solidFill>
                  <a:srgbClr val="CCFF33"/>
                </a:solidFill>
              </a:rPr>
              <a:t>2 </a:t>
            </a:r>
            <a:r>
              <a:rPr lang="en-US" sz="4000" b="1" dirty="0" smtClean="0">
                <a:solidFill>
                  <a:srgbClr val="CCFF33"/>
                </a:solidFill>
                <a:sym typeface="Wingdings" panose="05000000000000000000" pitchFamily="2" charset="2"/>
              </a:rPr>
              <a:t> </a:t>
            </a:r>
            <a:r>
              <a:rPr lang="en-US" sz="4000" b="1" dirty="0" smtClean="0">
                <a:solidFill>
                  <a:srgbClr val="CCFF33"/>
                </a:solidFill>
              </a:rPr>
              <a:t>6CO</a:t>
            </a:r>
            <a:r>
              <a:rPr lang="en-US" sz="4000" b="1" baseline="-25000" dirty="0" smtClean="0">
                <a:solidFill>
                  <a:srgbClr val="CCFF33"/>
                </a:solidFill>
              </a:rPr>
              <a:t>2</a:t>
            </a:r>
            <a:r>
              <a:rPr lang="en-US" sz="4000" b="1" dirty="0" smtClean="0">
                <a:solidFill>
                  <a:srgbClr val="CCFF33"/>
                </a:solidFill>
              </a:rPr>
              <a:t> </a:t>
            </a:r>
            <a:r>
              <a:rPr lang="en-US" sz="4000" b="1" dirty="0">
                <a:solidFill>
                  <a:srgbClr val="CCFF33"/>
                </a:solidFill>
              </a:rPr>
              <a:t>+ 6H</a:t>
            </a:r>
            <a:r>
              <a:rPr lang="en-US" sz="4000" b="1" baseline="-25000" dirty="0">
                <a:solidFill>
                  <a:srgbClr val="CCFF33"/>
                </a:solidFill>
              </a:rPr>
              <a:t>2</a:t>
            </a:r>
            <a:r>
              <a:rPr lang="en-US" sz="4000" b="1" dirty="0">
                <a:solidFill>
                  <a:srgbClr val="CCFF33"/>
                </a:solidFill>
              </a:rPr>
              <a:t>O </a:t>
            </a:r>
            <a:endParaRPr lang="en-US" sz="4000" b="1" baseline="-25000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Respiration</a:t>
            </a:r>
          </a:p>
          <a:p>
            <a:pPr marL="514350" indent="-514350">
              <a:buAutoNum type="alphaLcPeriod"/>
            </a:pPr>
            <a:r>
              <a:rPr lang="en-US" dirty="0" smtClean="0"/>
              <a:t>Produces 36 ATP from one glucose</a:t>
            </a:r>
          </a:p>
          <a:p>
            <a:pPr marL="514350" indent="-514350">
              <a:buAutoNum type="alphaLcPeriod"/>
            </a:pPr>
            <a:r>
              <a:rPr lang="en-US" dirty="0" smtClean="0"/>
              <a:t>Produces glucose</a:t>
            </a:r>
          </a:p>
          <a:p>
            <a:pPr marL="514350" indent="-514350">
              <a:buAutoNum type="alphaLcPeriod"/>
            </a:pPr>
            <a:r>
              <a:rPr lang="en-US" dirty="0" smtClean="0"/>
              <a:t>Occurs in chloroplast</a:t>
            </a:r>
          </a:p>
          <a:p>
            <a:pPr marL="514350" indent="-514350">
              <a:buAutoNum type="alphaLcPeriod"/>
            </a:pPr>
            <a:r>
              <a:rPr lang="en-US" dirty="0" smtClean="0"/>
              <a:t>Has the Calvin cycle occur in the process</a:t>
            </a:r>
          </a:p>
          <a:p>
            <a:pPr marL="514350" indent="-514350">
              <a:buAutoNum type="alphaLcPeriod"/>
            </a:pPr>
            <a:r>
              <a:rPr lang="en-US" dirty="0" smtClean="0"/>
              <a:t>More than one of these is correct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Respiration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Produces 36 ATP from one glucose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dirty="0"/>
              <a:t>Produces </a:t>
            </a:r>
            <a:r>
              <a:rPr lang="en-US" dirty="0" smtClean="0"/>
              <a:t>glucose - </a:t>
            </a:r>
            <a:r>
              <a:rPr lang="en-US" b="1" dirty="0" smtClean="0">
                <a:solidFill>
                  <a:srgbClr val="FF0000"/>
                </a:solidFill>
              </a:rPr>
              <a:t>Photosynthesis</a:t>
            </a:r>
            <a:endParaRPr lang="en-US" b="1" dirty="0">
              <a:solidFill>
                <a:srgbClr val="FF0000"/>
              </a:solidFill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Occurs in </a:t>
            </a:r>
            <a:r>
              <a:rPr lang="en-US" dirty="0" smtClean="0"/>
              <a:t>chloroplast </a:t>
            </a:r>
            <a:r>
              <a:rPr lang="en-US" b="1" dirty="0" smtClean="0">
                <a:solidFill>
                  <a:srgbClr val="FF0000"/>
                </a:solidFill>
              </a:rPr>
              <a:t>Photosynthesis</a:t>
            </a:r>
            <a:endParaRPr lang="en-US" dirty="0"/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Has the Calvin cycle occur in the </a:t>
            </a:r>
            <a:r>
              <a:rPr lang="en-US" dirty="0" smtClean="0"/>
              <a:t>process </a:t>
            </a:r>
            <a:r>
              <a:rPr lang="en-US" b="1" dirty="0" smtClean="0">
                <a:solidFill>
                  <a:srgbClr val="FF0000"/>
                </a:solidFill>
              </a:rPr>
              <a:t>Photosynthesis</a:t>
            </a:r>
            <a:endParaRPr lang="en-US" dirty="0"/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More than one of these is </a:t>
            </a:r>
            <a:r>
              <a:rPr lang="en-US" dirty="0" smtClean="0"/>
              <a:t>correct </a:t>
            </a:r>
            <a:r>
              <a:rPr lang="en-US" b="1" dirty="0">
                <a:solidFill>
                  <a:srgbClr val="FF0000"/>
                </a:solidFill>
              </a:rPr>
              <a:t>Photosynthesis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694967" y="254085"/>
            <a:ext cx="8168787" cy="537299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/>
              <a:t>In</a:t>
            </a:r>
            <a:r>
              <a:rPr lang="en-US" sz="2800" b="1" dirty="0"/>
              <a:t> 1803, Thomas Engelmann of Germany used a combination of filamentous alga and aerobic bacteria to study the effect of various colors of the visible light spectrum on the rate of photosynthesis. He passed white light through a prism in order to separate the light into the different colors of the spectrum; then he exposed different segments of the alga to the various colors. He observed in which areas of the spectrum the greatest number of bacteria appeared.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  <p:pic>
        <p:nvPicPr>
          <p:cNvPr id="6" name="Picture 5" descr="http://www.angelfire.com/super2/biochristenson/Assignments/engelm9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9"/>
          <a:stretch/>
        </p:blipFill>
        <p:spPr bwMode="auto">
          <a:xfrm>
            <a:off x="304800" y="0"/>
            <a:ext cx="3390167" cy="25644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7108" y="2813537"/>
            <a:ext cx="221785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CFF33"/>
                </a:solidFill>
              </a:rPr>
              <a:t>What was the independent variable?</a:t>
            </a:r>
            <a:endParaRPr lang="en-US" sz="2800" b="1" dirty="0" smtClean="0">
              <a:solidFill>
                <a:srgbClr val="CCFF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>
                <a:solidFill>
                  <a:srgbClr val="CCFF33"/>
                </a:solidFill>
              </a:rPr>
              <a:t>What was the independent variable</a:t>
            </a:r>
            <a:r>
              <a:rPr lang="en-US" b="1" dirty="0" smtClean="0">
                <a:solidFill>
                  <a:srgbClr val="CCFF33"/>
                </a:solidFill>
              </a:rPr>
              <a:t>?</a:t>
            </a:r>
          </a:p>
          <a:p>
            <a:endParaRPr lang="en-US" b="1" u="sng" dirty="0" smtClean="0">
              <a:solidFill>
                <a:srgbClr val="CCFF33"/>
              </a:solidFill>
            </a:endParaRPr>
          </a:p>
          <a:p>
            <a:r>
              <a:rPr lang="en-US" b="1" u="sng" dirty="0" smtClean="0">
                <a:solidFill>
                  <a:srgbClr val="CCFF33"/>
                </a:solidFill>
              </a:rPr>
              <a:t>the </a:t>
            </a:r>
            <a:r>
              <a:rPr lang="en-US" b="1" u="sng" dirty="0">
                <a:solidFill>
                  <a:srgbClr val="CCFF33"/>
                </a:solidFill>
              </a:rPr>
              <a:t>different colors of light</a:t>
            </a:r>
          </a:p>
          <a:p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233" y="654661"/>
            <a:ext cx="3768601" cy="455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was the purpose of the</a:t>
            </a:r>
          </a:p>
          <a:p>
            <a:r>
              <a:rPr lang="en-US" dirty="0" smtClean="0"/>
              <a:t>Experiment?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233" y="654661"/>
            <a:ext cx="3768601" cy="455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Adenine, ribose sugar and 2 phosphates make up__</a:t>
            </a:r>
          </a:p>
          <a:p>
            <a:pPr marL="514350" indent="-514350">
              <a:buAutoNum type="alphaLcPeriod"/>
            </a:pPr>
            <a:r>
              <a:rPr lang="en-US" dirty="0" smtClean="0"/>
              <a:t>AMP</a:t>
            </a:r>
          </a:p>
          <a:p>
            <a:pPr marL="514350" indent="-514350">
              <a:buAutoNum type="alphaLcPeriod"/>
            </a:pPr>
            <a:r>
              <a:rPr lang="en-US" dirty="0" smtClean="0"/>
              <a:t>ADP</a:t>
            </a:r>
          </a:p>
          <a:p>
            <a:pPr marL="514350" indent="-514350">
              <a:buAutoNum type="alphaLcPeriod"/>
            </a:pPr>
            <a:r>
              <a:rPr lang="en-US" dirty="0" smtClean="0"/>
              <a:t>ATP</a:t>
            </a:r>
          </a:p>
          <a:p>
            <a:pPr marL="514350" indent="-514350">
              <a:buAutoNum type="alphaLcPeriod"/>
            </a:pPr>
            <a:r>
              <a:rPr lang="en-US" dirty="0" smtClean="0"/>
              <a:t>glucose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654662"/>
            <a:ext cx="6313554" cy="455038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rgbClr val="CCFF33"/>
                </a:solidFill>
              </a:rPr>
              <a:t>The purpose of the experiment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rgbClr val="CCFF33"/>
                </a:solidFill>
              </a:rPr>
              <a:t>was </a:t>
            </a:r>
            <a:r>
              <a:rPr lang="en-US" sz="3600" b="1" dirty="0">
                <a:solidFill>
                  <a:srgbClr val="CCFF33"/>
                </a:solidFill>
              </a:rPr>
              <a:t>to determine whether different colors of light affected the production of oxygen and therefore the rate of photosynthesis.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233" y="654661"/>
            <a:ext cx="3768601" cy="455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6"/>
            <a:ext cx="5567306" cy="3331089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600" b="1" dirty="0"/>
              <a:t>Describe one control Engelmann might have used.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233" y="654661"/>
            <a:ext cx="3768601" cy="455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654661"/>
            <a:ext cx="5309398" cy="438626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The control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CCFF33"/>
                </a:solidFill>
              </a:rPr>
              <a:t>He could have exposed one test tube to white light and left another in complete darkness.</a:t>
            </a:r>
          </a:p>
          <a:p>
            <a:pPr>
              <a:lnSpc>
                <a:spcPct val="150000"/>
              </a:lnSpc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233" y="654661"/>
            <a:ext cx="3768601" cy="455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6"/>
            <a:ext cx="5895552" cy="300284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W</a:t>
            </a:r>
            <a:r>
              <a:rPr lang="en-US" sz="3600" b="1" dirty="0"/>
              <a:t>hat would Engelmann's conclusion be?</a:t>
            </a:r>
          </a:p>
          <a:p>
            <a:pPr>
              <a:lnSpc>
                <a:spcPct val="150000"/>
              </a:lnSpc>
            </a:pP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233" y="654661"/>
            <a:ext cx="3768601" cy="455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654661"/>
            <a:ext cx="6313554" cy="473795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>
                <a:solidFill>
                  <a:srgbClr val="CCFF33"/>
                </a:solidFill>
              </a:rPr>
              <a:t>violet light and red light are the most effective colors </a:t>
            </a:r>
            <a:r>
              <a:rPr lang="en-US" sz="3600" b="1" dirty="0" smtClean="0">
                <a:solidFill>
                  <a:srgbClr val="CCFF33"/>
                </a:solidFill>
              </a:rPr>
              <a:t> for photosynthesis</a:t>
            </a:r>
            <a:r>
              <a:rPr lang="en-US" sz="3600" b="1" dirty="0">
                <a:solidFill>
                  <a:srgbClr val="CCFF33"/>
                </a:solidFill>
              </a:rPr>
              <a:t>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233" y="654661"/>
            <a:ext cx="3768601" cy="455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654661"/>
            <a:ext cx="6313554" cy="3221188"/>
          </a:xfrm>
        </p:spPr>
        <p:txBody>
          <a:bodyPr/>
          <a:lstStyle/>
          <a:p>
            <a:r>
              <a:rPr lang="en-US" sz="4000" b="1" dirty="0"/>
              <a:t>Why did Engelmann select aerobic rather than anaerobic bacteria?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233" y="654661"/>
            <a:ext cx="3768601" cy="455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211015"/>
            <a:ext cx="6313554" cy="539261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4000" b="1" dirty="0">
                <a:solidFill>
                  <a:srgbClr val="CCFF33"/>
                </a:solidFill>
              </a:rPr>
              <a:t>He was using bacteria to determine oxygen content, and anaerobic bacteria do not require oxygen for their life activities.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233" y="654661"/>
            <a:ext cx="3768601" cy="455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9998629" cy="2001892"/>
          </a:xfrm>
        </p:spPr>
        <p:txBody>
          <a:bodyPr/>
          <a:lstStyle/>
          <a:p>
            <a:r>
              <a:rPr lang="en-US" sz="3600" dirty="0"/>
              <a:t>Adenine, ribose sugar and 2 phosphates make up__</a:t>
            </a:r>
          </a:p>
          <a:p>
            <a:pPr marL="514350" indent="-514350">
              <a:buAutoNum type="alphaLcPeriod"/>
            </a:pPr>
            <a:r>
              <a:rPr lang="en-US" sz="3600" dirty="0" smtClean="0"/>
              <a:t>.</a:t>
            </a:r>
            <a:endParaRPr lang="en-US" sz="3600" dirty="0"/>
          </a:p>
          <a:p>
            <a:pPr marL="514350" indent="-514350">
              <a:buAutoNum type="alphaLcPeriod"/>
            </a:pPr>
            <a:r>
              <a:rPr lang="en-US" sz="3600" b="1" dirty="0">
                <a:solidFill>
                  <a:srgbClr val="CCFF33"/>
                </a:solidFill>
              </a:rPr>
              <a:t>ADP</a:t>
            </a:r>
          </a:p>
          <a:p>
            <a:pPr marL="514350" indent="-514350">
              <a:buAutoNum type="alphaLcPeriod"/>
            </a:pPr>
            <a:r>
              <a:rPr lang="en-US" sz="3600" dirty="0" smtClean="0"/>
              <a:t>.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is occurring in the picture?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8619" y="1155455"/>
            <a:ext cx="3554797" cy="3369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6"/>
            <a:ext cx="5496967" cy="2651149"/>
          </a:xfrm>
        </p:spPr>
        <p:txBody>
          <a:bodyPr/>
          <a:lstStyle/>
          <a:p>
            <a:r>
              <a:rPr lang="en-US" dirty="0" smtClean="0">
                <a:solidFill>
                  <a:srgbClr val="CCFF33"/>
                </a:solidFill>
              </a:rPr>
              <a:t>The diagram shows how energy in the form of ATP is produced in a cell</a:t>
            </a:r>
            <a:endParaRPr lang="en-US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8619" y="1155455"/>
            <a:ext cx="3554797" cy="3369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Energy in the form of ATP is needed for</a:t>
            </a:r>
          </a:p>
          <a:p>
            <a:pPr marL="514350" indent="-514350">
              <a:buAutoNum type="alphaLcPeriod"/>
            </a:pPr>
            <a:r>
              <a:rPr lang="en-US" dirty="0" smtClean="0"/>
              <a:t>Homeostasis</a:t>
            </a:r>
          </a:p>
          <a:p>
            <a:pPr marL="514350" indent="-514350">
              <a:buAutoNum type="alphaLcPeriod"/>
            </a:pPr>
            <a:r>
              <a:rPr lang="en-US" dirty="0" smtClean="0"/>
              <a:t>Moving molecules in your kidneys</a:t>
            </a:r>
          </a:p>
          <a:p>
            <a:pPr marL="514350" indent="-514350">
              <a:buAutoNum type="alphaLcPeriod"/>
            </a:pPr>
            <a:r>
              <a:rPr lang="en-US" dirty="0" smtClean="0"/>
              <a:t>Repairs cells</a:t>
            </a:r>
          </a:p>
          <a:p>
            <a:pPr marL="514350" indent="-514350">
              <a:buAutoNum type="alphaLcPeriod"/>
            </a:pPr>
            <a:r>
              <a:rPr lang="en-US" dirty="0" smtClean="0"/>
              <a:t>All of these are correct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4001206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60000"/>
            <a:lumOff val="40000"/>
          </a:schemeClr>
        </a:solidFill>
        <a:ln>
          <a:solidFill>
            <a:schemeClr val="bg2">
              <a:lumMod val="60000"/>
              <a:lumOff val="40000"/>
            </a:schemeClr>
          </a:solidFill>
        </a:ln>
      </a:spPr>
      <a:bodyPr rtlCol="0" anchor="ctr"/>
      <a:lstStyle>
        <a:defPPr algn="ctr">
          <a:lnSpc>
            <a:spcPct val="90000"/>
          </a:lnSpc>
          <a:defRPr sz="2400" dirty="0" smtClean="0">
            <a:solidFill>
              <a:schemeClr val="bg2">
                <a:lumMod val="50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>
              <a:lumMod val="60000"/>
              <a:lumOff val="4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GameBoardColorful_16x9.potx" id="{98C88DC9-98CC-4C0C-8A35-B3A047044276}" vid="{FD87E919-AD65-4324-B175-BCA884E59E92}"/>
    </a:ext>
  </a:extLst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TS104001206</Template>
  <TotalTime>0</TotalTime>
  <Words>1082</Words>
  <Application>Microsoft Office PowerPoint</Application>
  <PresentationFormat>Custom</PresentationFormat>
  <Paragraphs>281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TS104001206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2014-02-02T03:33:43Z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